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7"/>
  </p:notesMasterIdLst>
  <p:sldIdLst>
    <p:sldId id="261" r:id="rId5"/>
    <p:sldId id="258" r:id="rId6"/>
    <p:sldId id="262" r:id="rId7"/>
    <p:sldId id="259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63" r:id="rId16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0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3E6A57-E126-4142-AD13-577BC1F2BE31}" v="243" dt="2023-03-23T14:57:47.411"/>
    <p1510:client id="{E754C22B-E1F5-419A-9A33-DF1E2A509B01}" v="3123" dt="2023-03-26T11:55:31.0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63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AED9A8-5C8D-4431-A5F4-8C33E90860AB}" type="datetimeFigureOut">
              <a:rPr lang="en-IN" smtClean="0"/>
              <a:t>26-03-2023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C313F1-1FB8-4F83-8BC6-DAB5B44D12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8075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842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752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8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289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634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360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180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752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766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191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088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959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0AD508-C5AB-9193-D9D8-D9C5B69C1007}"/>
              </a:ext>
            </a:extLst>
          </p:cNvPr>
          <p:cNvSpPr txBox="1"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i="1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Building a Modular 3D Human </a:t>
            </a:r>
            <a:endParaRPr lang="en-US" sz="5400">
              <a:solidFill>
                <a:schemeClr val="bg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i="1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Model using Game Engine</a:t>
            </a:r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307325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E9F7D05E-D05F-395E-7EAA-5486317903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1" r="22491"/>
          <a:stretch/>
        </p:blipFill>
        <p:spPr>
          <a:xfrm>
            <a:off x="2522356" y="10"/>
            <a:ext cx="9659746" cy="671944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6CFD33-1A87-9C42-5863-F5D52495EEF9}"/>
              </a:ext>
            </a:extLst>
          </p:cNvPr>
          <p:cNvSpPr txBox="1"/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/>
              <a:t>Area light with</a:t>
            </a:r>
            <a:endParaRPr lang="en-US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/>
              <a:t> ellipse shape</a:t>
            </a:r>
            <a:endParaRPr lang="en-US" sz="3200" b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8317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1739A-C331-5F94-7D5D-4E81B2CE71F8}"/>
              </a:ext>
            </a:extLst>
          </p:cNvPr>
          <p:cNvSpPr txBox="1"/>
          <p:nvPr/>
        </p:nvSpPr>
        <p:spPr>
          <a:xfrm>
            <a:off x="1442050" y="1849986"/>
            <a:ext cx="3816096" cy="369437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/>
              <a:t>Rendering of the image</a:t>
            </a:r>
            <a:endParaRPr lang="en-US" sz="2400" b="1" dirty="0">
              <a:cs typeface="Calibri"/>
            </a:endParaRPr>
          </a:p>
        </p:txBody>
      </p:sp>
      <p:pic>
        <p:nvPicPr>
          <p:cNvPr id="2" name="Picture 2" descr="A picture containing text, wall, indoor, tiled&#10;&#10;Description automatically generated">
            <a:extLst>
              <a:ext uri="{FF2B5EF4-FFF2-40B4-BE49-F238E27FC236}">
                <a16:creationId xmlns:a16="http://schemas.microsoft.com/office/drawing/2014/main" id="{ACBF80C6-AD3A-5F41-048A-1CCFEA5E14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91" r="-1" b="16646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0E43890-0308-FCCB-BF3A-883536717E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295" b="16921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BD8B04-75A1-DD7C-589B-F894DADD163A}"/>
              </a:ext>
            </a:extLst>
          </p:cNvPr>
          <p:cNvSpPr txBox="1"/>
          <p:nvPr/>
        </p:nvSpPr>
        <p:spPr>
          <a:xfrm>
            <a:off x="1805796" y="4206816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cs typeface="Arial"/>
              </a:rPr>
              <a:t>After Rendering of the image​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D30D7E-ADE5-FD22-E2DD-93ED879C5D8F}"/>
              </a:ext>
            </a:extLst>
          </p:cNvPr>
          <p:cNvSpPr txBox="1"/>
          <p:nvPr/>
        </p:nvSpPr>
        <p:spPr>
          <a:xfrm>
            <a:off x="1043796" y="209910"/>
            <a:ext cx="360584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  <a:cs typeface="Arial"/>
              </a:rPr>
              <a:t>Observe the change in hair </a:t>
            </a:r>
            <a:r>
              <a:rPr lang="en-US" sz="2400" b="1" dirty="0" err="1">
                <a:solidFill>
                  <a:srgbClr val="00B0F0"/>
                </a:solidFill>
                <a:cs typeface="Arial"/>
              </a:rPr>
              <a:t>colour</a:t>
            </a:r>
            <a:r>
              <a:rPr lang="en-US" sz="2400" b="1" dirty="0">
                <a:solidFill>
                  <a:srgbClr val="00B0F0"/>
                </a:solidFill>
                <a:cs typeface="Arial"/>
              </a:rPr>
              <a:t> :</a:t>
            </a:r>
          </a:p>
        </p:txBody>
      </p:sp>
    </p:spTree>
    <p:extLst>
      <p:ext uri="{BB962C8B-B14F-4D97-AF65-F5344CB8AC3E}">
        <p14:creationId xmlns:p14="http://schemas.microsoft.com/office/powerpoint/2010/main" val="3862702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9F2639-F96A-438E-E5CD-94F6982F4BF6}"/>
              </a:ext>
            </a:extLst>
          </p:cNvPr>
          <p:cNvSpPr txBox="1"/>
          <p:nvPr/>
        </p:nvSpPr>
        <p:spPr>
          <a:xfrm>
            <a:off x="2941607" y="2323381"/>
            <a:ext cx="4511615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600" b="1" dirty="0">
                <a:latin typeface="Calibri Light"/>
                <a:cs typeface="Calibri Light"/>
              </a:rPr>
              <a:t>Thank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437A51-FB91-EA05-03E4-6D91982186A9}"/>
              </a:ext>
            </a:extLst>
          </p:cNvPr>
          <p:cNvSpPr txBox="1"/>
          <p:nvPr/>
        </p:nvSpPr>
        <p:spPr>
          <a:xfrm>
            <a:off x="8016815" y="2869721"/>
            <a:ext cx="5431766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Calibri Light"/>
                <a:cs typeface="Calibri Light"/>
              </a:rPr>
              <a:t>Mentors:  </a:t>
            </a:r>
          </a:p>
          <a:p>
            <a:endParaRPr lang="en-US" sz="2400" b="1" dirty="0">
              <a:latin typeface="Calibri Light"/>
              <a:cs typeface="Calibri Light"/>
            </a:endParaRPr>
          </a:p>
          <a:p>
            <a:r>
              <a:rPr lang="en-US" sz="2400" b="1" dirty="0">
                <a:latin typeface="Calibri Light"/>
                <a:cs typeface="Calibri Light"/>
              </a:rPr>
              <a:t>D.V.L.N Somayajulu</a:t>
            </a:r>
          </a:p>
          <a:p>
            <a:r>
              <a:rPr lang="en-US" sz="2400" b="1" dirty="0">
                <a:latin typeface="Calibri Light"/>
                <a:cs typeface="Calibri Light"/>
              </a:rPr>
              <a:t>J. Krishnaiah</a:t>
            </a:r>
          </a:p>
          <a:p>
            <a:endParaRPr lang="en-US" sz="2400" b="1" dirty="0">
              <a:latin typeface="Calibri Light"/>
              <a:cs typeface="Calibri Light"/>
            </a:endParaRPr>
          </a:p>
          <a:p>
            <a:r>
              <a:rPr lang="en-US" sz="2400" b="1" dirty="0">
                <a:latin typeface="Calibri Light"/>
                <a:cs typeface="Calibri Light"/>
              </a:rPr>
              <a:t>Students:</a:t>
            </a:r>
          </a:p>
          <a:p>
            <a:endParaRPr lang="en-US" sz="2400" b="1" dirty="0">
              <a:latin typeface="Calibri Light"/>
              <a:cs typeface="Calibri Light"/>
            </a:endParaRPr>
          </a:p>
          <a:p>
            <a:r>
              <a:rPr lang="en-US" sz="2400" b="1" dirty="0">
                <a:latin typeface="Calibri Light"/>
                <a:cs typeface="Calibri Light"/>
              </a:rPr>
              <a:t>P  Jagadeesh</a:t>
            </a:r>
          </a:p>
          <a:p>
            <a:r>
              <a:rPr lang="en-US" sz="2400" b="1" dirty="0">
                <a:latin typeface="Calibri Light"/>
                <a:cs typeface="Calibri Light"/>
              </a:rPr>
              <a:t>G Nagendra Babu</a:t>
            </a:r>
          </a:p>
          <a:p>
            <a:r>
              <a:rPr lang="en-US" sz="2400" b="1" dirty="0">
                <a:latin typeface="Calibri Light"/>
                <a:cs typeface="Calibri Light"/>
              </a:rPr>
              <a:t>M Deepika</a:t>
            </a:r>
          </a:p>
        </p:txBody>
      </p:sp>
    </p:spTree>
    <p:extLst>
      <p:ext uri="{BB962C8B-B14F-4D97-AF65-F5344CB8AC3E}">
        <p14:creationId xmlns:p14="http://schemas.microsoft.com/office/powerpoint/2010/main" val="3112688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7261" y="700412"/>
            <a:ext cx="11840507" cy="9241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" y="105045"/>
            <a:ext cx="169332" cy="482531"/>
          </a:xfrm>
          <a:prstGeom prst="rect">
            <a:avLst/>
          </a:prstGeom>
          <a:solidFill>
            <a:srgbClr val="0E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897" y="-7634"/>
            <a:ext cx="1002334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r>
              <a:rPr lang="en-IN" sz="2000" dirty="0">
                <a:latin typeface="SamsungOne 600C"/>
                <a:ea typeface="SamsungOne 600C" panose="020B0706030303020204" pitchFamily="34" charset="0"/>
              </a:rPr>
              <a:t>Work-let Name: </a:t>
            </a:r>
            <a:r>
              <a:rPr lang="en-IN" b="1" dirty="0"/>
              <a:t>Building Modular 3D Human Model using Game Engine</a:t>
            </a:r>
            <a:endParaRPr lang="en-IN" dirty="0"/>
          </a:p>
          <a:p>
            <a:endParaRPr lang="en-IN" sz="2000" dirty="0">
              <a:solidFill>
                <a:srgbClr val="000000"/>
              </a:solidFill>
              <a:latin typeface="SamsungOne 600C"/>
              <a:ea typeface="SamsungOne 600C" panose="020B0706030303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37966" y="105045"/>
            <a:ext cx="75300" cy="4825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73158" y="715652"/>
            <a:ext cx="16674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>
                <a:solidFill>
                  <a:schemeClr val="accent6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Worklet Details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464" y="1109867"/>
            <a:ext cx="4167194" cy="4616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228600" indent="-228600">
              <a:buAutoNum type="arabicPeriod"/>
            </a:pPr>
            <a:r>
              <a:rPr lang="en-IN" sz="1200" dirty="0">
                <a:solidFill>
                  <a:schemeClr val="bg1"/>
                </a:solidFill>
                <a:latin typeface="SamsungOne 600C"/>
                <a:ea typeface="SamsungOne 600C" panose="020B0706030303020204" pitchFamily="34" charset="0"/>
              </a:rPr>
              <a:t>Worklet ID: </a:t>
            </a:r>
            <a:r>
              <a:rPr lang="en-IN" sz="1200" dirty="0">
                <a:solidFill>
                  <a:schemeClr val="bg1"/>
                </a:solidFill>
                <a:ea typeface="+mn-lt"/>
                <a:cs typeface="+mn-lt"/>
              </a:rPr>
              <a:t>RSG26IIITK</a:t>
            </a:r>
            <a:endParaRPr lang="en-IN" sz="1200" dirty="0">
              <a:solidFill>
                <a:schemeClr val="bg1"/>
              </a:solidFill>
              <a:latin typeface="SamsungOne 600C"/>
              <a:ea typeface="SamsungOne 600C" panose="020B0706030303020204" pitchFamily="34" charset="0"/>
            </a:endParaRPr>
          </a:p>
          <a:p>
            <a:pPr marL="228600" indent="-228600">
              <a:buAutoNum type="arabicPeriod"/>
            </a:pPr>
            <a:r>
              <a:rPr lang="en-IN" sz="1200" dirty="0">
                <a:solidFill>
                  <a:schemeClr val="bg1"/>
                </a:solidFill>
                <a:latin typeface="SamsungOne 600C"/>
                <a:ea typeface="SamsungOne 600C" panose="020B0706030303020204" pitchFamily="34" charset="0"/>
              </a:rPr>
              <a:t>College Name: </a:t>
            </a:r>
            <a:r>
              <a:rPr lang="en-IN" sz="1200" dirty="0">
                <a:solidFill>
                  <a:schemeClr val="bg1"/>
                </a:solidFill>
                <a:ea typeface="+mn-lt"/>
                <a:cs typeface="+mn-lt"/>
              </a:rPr>
              <a:t>IIITDM, Kurnool</a:t>
            </a:r>
            <a:endParaRPr lang="en-IN" sz="1200" dirty="0">
              <a:solidFill>
                <a:schemeClr val="bg1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9" t="20267" r="4175" b="26842"/>
          <a:stretch/>
        </p:blipFill>
        <p:spPr>
          <a:xfrm>
            <a:off x="10942081" y="105045"/>
            <a:ext cx="1249918" cy="47491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67262" y="4195157"/>
            <a:ext cx="5867778" cy="18134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67261" y="2037123"/>
            <a:ext cx="5867779" cy="19865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93345" lvl="1"/>
            <a:r>
              <a:rPr lang="en-IN" sz="14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. </a:t>
            </a:r>
            <a:endParaRPr lang="en-US" dirty="0"/>
          </a:p>
          <a:p>
            <a:pPr marL="93345" lvl="1"/>
            <a:endParaRPr lang="en-IN" sz="1200" b="1" dirty="0">
              <a:solidFill>
                <a:srgbClr val="0E4094"/>
              </a:solidFill>
              <a:latin typeface="SamsungOne 600C"/>
              <a:ea typeface="SamsungOne 600C" panose="020B0706030303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67262" y="4262103"/>
            <a:ext cx="5867778" cy="233910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IN" b="1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Next Steps </a:t>
            </a:r>
          </a:p>
          <a:p>
            <a:endParaRPr lang="en-IN" b="1" dirty="0">
              <a:solidFill>
                <a:srgbClr val="0E4094"/>
              </a:solidFill>
              <a:latin typeface="SamsungOne 600C"/>
              <a:ea typeface="+mn-lt"/>
              <a:cs typeface="+mn-lt"/>
            </a:endParaRPr>
          </a:p>
          <a:p>
            <a:r>
              <a:rPr lang="en-IN" sz="1600" b="1" dirty="0">
                <a:solidFill>
                  <a:srgbClr val="002060"/>
                </a:solidFill>
              </a:rPr>
              <a:t>We will try to improve the </a:t>
            </a:r>
            <a:endParaRPr lang="en-IN" sz="1600" b="1">
              <a:solidFill>
                <a:srgbClr val="002060"/>
              </a:solidFill>
              <a:cs typeface="Calibri"/>
            </a:endParaRPr>
          </a:p>
          <a:p>
            <a:r>
              <a:rPr lang="en-IN" sz="1600" b="1" dirty="0">
                <a:solidFill>
                  <a:srgbClr val="002060"/>
                </a:solidFill>
              </a:rPr>
              <a:t>I .   Eyebrows and Facial Hair styles.</a:t>
            </a:r>
            <a:endParaRPr lang="en-IN" sz="1600" b="1">
              <a:solidFill>
                <a:srgbClr val="002060"/>
              </a:solidFill>
              <a:cs typeface="Calibri"/>
            </a:endParaRPr>
          </a:p>
          <a:p>
            <a:r>
              <a:rPr lang="en-IN" sz="1600" b="1" dirty="0">
                <a:solidFill>
                  <a:srgbClr val="002060"/>
                </a:solidFill>
              </a:rPr>
              <a:t>II.   Change in skin tone</a:t>
            </a:r>
            <a:r>
              <a:rPr lang="en-IN" sz="1600" b="1" dirty="0">
                <a:solidFill>
                  <a:srgbClr val="002060"/>
                </a:solidFill>
                <a:ea typeface="+mn-lt"/>
                <a:cs typeface="+mn-lt"/>
              </a:rPr>
              <a:t>.</a:t>
            </a:r>
            <a:endParaRPr lang="en-IN" sz="1600" b="1">
              <a:solidFill>
                <a:srgbClr val="002060"/>
              </a:solidFill>
              <a:cs typeface="Calibri"/>
            </a:endParaRPr>
          </a:p>
          <a:p>
            <a:endParaRPr lang="en-IN" sz="1600" b="1" dirty="0">
              <a:solidFill>
                <a:srgbClr val="002060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  <a:p>
            <a:endParaRPr lang="en-IN" b="1" dirty="0">
              <a:solidFill>
                <a:srgbClr val="0E4094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  <a:p>
            <a:pPr marL="269875" indent="-269875"/>
            <a:endParaRPr lang="en-IN" sz="1400" b="1" dirty="0">
              <a:solidFill>
                <a:srgbClr val="0E4094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  <a:p>
            <a:endParaRPr lang="en-IN" sz="1400" b="1" dirty="0">
              <a:solidFill>
                <a:srgbClr val="0E4094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45975" y="2110196"/>
            <a:ext cx="5318450" cy="203132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IN" b="1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KPIs achieved till now</a:t>
            </a:r>
          </a:p>
          <a:p>
            <a:r>
              <a:rPr lang="en-IN" b="1" dirty="0">
                <a:solidFill>
                  <a:srgbClr val="002060"/>
                </a:solidFill>
                <a:ea typeface="+mn-lt"/>
                <a:cs typeface="+mn-lt"/>
              </a:rPr>
              <a:t>I . Till Now we created a 3D Human structure </a:t>
            </a:r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IN" b="1" dirty="0">
                <a:solidFill>
                  <a:srgbClr val="002060"/>
                </a:solidFill>
                <a:ea typeface="+mn-lt"/>
                <a:cs typeface="+mn-lt"/>
              </a:rPr>
              <a:t>By using cubes and by importing the 2D images into</a:t>
            </a:r>
            <a:endParaRPr lang="en-US" dirty="0">
              <a:solidFill>
                <a:srgbClr val="000000"/>
              </a:solidFill>
              <a:ea typeface="+mn-lt"/>
              <a:cs typeface="+mn-lt"/>
            </a:endParaRPr>
          </a:p>
          <a:p>
            <a:r>
              <a:rPr lang="en-IN" b="1" dirty="0">
                <a:solidFill>
                  <a:srgbClr val="002060"/>
                </a:solidFill>
                <a:ea typeface="+mn-lt"/>
                <a:cs typeface="+mn-lt"/>
              </a:rPr>
              <a:t> the software.</a:t>
            </a:r>
            <a:endParaRPr lang="en-US">
              <a:ea typeface="+mn-lt"/>
              <a:cs typeface="+mn-lt"/>
            </a:endParaRPr>
          </a:p>
          <a:p>
            <a:pPr marL="93345" lvl="1"/>
            <a:r>
              <a:rPr lang="en-IN" b="1" dirty="0">
                <a:solidFill>
                  <a:srgbClr val="002060"/>
                </a:solidFill>
                <a:ea typeface="+mn-lt"/>
                <a:cs typeface="+mn-lt"/>
              </a:rPr>
              <a:t>II .  Developed  different hair styles on the human model by using the blender software.</a:t>
            </a:r>
            <a:endParaRPr lang="en-US" dirty="0">
              <a:ea typeface="+mn-lt"/>
              <a:cs typeface="+mn-lt"/>
            </a:endParaRPr>
          </a:p>
          <a:p>
            <a:pPr marL="93345" lvl="1"/>
            <a:r>
              <a:rPr lang="en-IN" b="1" dirty="0">
                <a:solidFill>
                  <a:srgbClr val="002060"/>
                </a:solidFill>
                <a:ea typeface="+mn-lt"/>
                <a:cs typeface="+mn-lt"/>
              </a:rPr>
              <a:t>III . Attached a different light sources</a:t>
            </a:r>
            <a:endParaRPr lang="en-IN" dirty="0"/>
          </a:p>
        </p:txBody>
      </p:sp>
      <p:sp>
        <p:nvSpPr>
          <p:cNvPr id="40" name="Rectangle 39"/>
          <p:cNvSpPr/>
          <p:nvPr/>
        </p:nvSpPr>
        <p:spPr>
          <a:xfrm>
            <a:off x="6139991" y="4205097"/>
            <a:ext cx="5867778" cy="17984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IN" sz="1200" b="1" dirty="0">
              <a:solidFill>
                <a:srgbClr val="0E4094"/>
              </a:solidFill>
              <a:latin typeface="SamsungOne 600C"/>
              <a:ea typeface="SamsungOne 600C" panose="020B070603030302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139991" y="4277046"/>
            <a:ext cx="4084323" cy="1384995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n-IN" b="1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Key Achievements/ Outcome till now</a:t>
            </a:r>
          </a:p>
          <a:p>
            <a:endParaRPr lang="en-IN" b="1" dirty="0">
              <a:solidFill>
                <a:srgbClr val="0E4094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  <a:p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Created a complete human model with cubes </a:t>
            </a:r>
          </a:p>
          <a:p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and also by importing the image and </a:t>
            </a:r>
            <a:r>
              <a:rPr lang="en-IN" sz="1600" b="1" dirty="0" err="1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and</a:t>
            </a:r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 </a:t>
            </a:r>
          </a:p>
          <a:p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added a hair styles to them </a:t>
            </a:r>
            <a:endParaRPr lang="en-IN" sz="1600">
              <a:solidFill>
                <a:srgbClr val="002060"/>
              </a:solidFill>
              <a:cs typeface="Calibri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6181044" y="2037123"/>
            <a:ext cx="5867778" cy="19865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IN" sz="1200" b="1" dirty="0">
              <a:solidFill>
                <a:srgbClr val="0E4094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6189472" y="2116292"/>
            <a:ext cx="5667854" cy="240065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IN" b="1" dirty="0">
                <a:solidFill>
                  <a:srgbClr val="0E4094"/>
                </a:solidFill>
                <a:latin typeface="SamsungOne 600C" panose="020B0706030303020204" pitchFamily="34" charset="0"/>
                <a:ea typeface="SamsungOne 600C" panose="020B0706030303020204" pitchFamily="34" charset="0"/>
              </a:rPr>
              <a:t>Any Challenges/ Issues faced</a:t>
            </a:r>
          </a:p>
          <a:p>
            <a:endParaRPr lang="en-IN" sz="1400" b="1" dirty="0">
              <a:solidFill>
                <a:srgbClr val="0E4094"/>
              </a:solidFill>
              <a:latin typeface="SamsungOne 600C"/>
              <a:ea typeface="SamsungOne 600C" panose="020B0706030303020204" pitchFamily="34" charset="0"/>
            </a:endParaRPr>
          </a:p>
          <a:p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I . While Adding a hair it is difficult to attach at exact </a:t>
            </a:r>
            <a:endParaRPr lang="en-IN" sz="1600" b="1">
              <a:solidFill>
                <a:srgbClr val="002060"/>
              </a:solidFill>
              <a:latin typeface="SamsungOne 600C"/>
              <a:ea typeface="SamsungOne 600C" panose="020B0706030303020204" pitchFamily="34" charset="0"/>
            </a:endParaRPr>
          </a:p>
          <a:p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position and</a:t>
            </a:r>
          </a:p>
          <a:p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 the styles which were to add is </a:t>
            </a:r>
            <a:r>
              <a:rPr lang="en-IN" sz="1600" b="1" dirty="0" err="1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some what</a:t>
            </a:r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 irritating one.</a:t>
            </a:r>
            <a:endParaRPr lang="en-IN" sz="1600" b="1">
              <a:solidFill>
                <a:srgbClr val="002060"/>
              </a:solidFill>
              <a:latin typeface="SamsungOne 600C"/>
              <a:ea typeface="SamsungOne 600C" panose="020B0706030303020204" pitchFamily="34" charset="0"/>
            </a:endParaRPr>
          </a:p>
          <a:p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II . And while combing the hair of required style </a:t>
            </a:r>
            <a:endParaRPr lang="en-IN" sz="1600" b="1">
              <a:solidFill>
                <a:srgbClr val="002060"/>
              </a:solidFill>
              <a:latin typeface="SamsungOne 600C"/>
              <a:ea typeface="SamsungOne 600C" panose="020B0706030303020204" pitchFamily="34" charset="0"/>
            </a:endParaRPr>
          </a:p>
          <a:p>
            <a:r>
              <a:rPr lang="en-IN" sz="1600" b="1" dirty="0">
                <a:solidFill>
                  <a:srgbClr val="002060"/>
                </a:solidFill>
                <a:latin typeface="SamsungOne 600C"/>
                <a:ea typeface="SamsungOne 600C" panose="020B0706030303020204" pitchFamily="34" charset="0"/>
              </a:rPr>
              <a:t>is difficult to face. </a:t>
            </a:r>
          </a:p>
          <a:p>
            <a:endParaRPr lang="en-IN" sz="1600" b="1" dirty="0">
              <a:solidFill>
                <a:srgbClr val="002060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  <a:p>
            <a:endParaRPr lang="en-IN" b="1" dirty="0">
              <a:solidFill>
                <a:srgbClr val="0E4094"/>
              </a:solidFill>
              <a:latin typeface="SamsungOne 600C" panose="020B0706030303020204" pitchFamily="34" charset="0"/>
              <a:ea typeface="SamsungOne 600C" panose="020B0706030303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0040112" y="6489192"/>
            <a:ext cx="215188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ctr">
            <a:spAutoFit/>
          </a:bodyPr>
          <a:lstStyle/>
          <a:p>
            <a:r>
              <a:rPr lang="en-IN" dirty="0">
                <a:latin typeface="SamsungOne 600C"/>
                <a:ea typeface="SamsungOne 600C" panose="020B0706030303020204" pitchFamily="34" charset="0"/>
              </a:rPr>
              <a:t>Date: 27-03-2023</a:t>
            </a:r>
            <a:endParaRPr lang="en-IN" dirty="0">
              <a:solidFill>
                <a:srgbClr val="000000"/>
              </a:solidFill>
              <a:latin typeface="SamsungOne 600C"/>
              <a:ea typeface="SamsungOne 600C" panose="020B0706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431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4584C1-72D2-05AF-BB5B-298950ED99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60" t="8352" r="15922" b="625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B4282D-942D-1BC9-9002-0897946C30A9}"/>
              </a:ext>
            </a:extLst>
          </p:cNvPr>
          <p:cNvSpPr txBox="1"/>
          <p:nvPr/>
        </p:nvSpPr>
        <p:spPr>
          <a:xfrm>
            <a:off x="1377510" y="848998"/>
            <a:ext cx="4977282" cy="480314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i="1" dirty="0"/>
              <a:t>Month 2 </a:t>
            </a:r>
            <a:r>
              <a:rPr lang="en-US" sz="2400" b="1" i="1" dirty="0" err="1"/>
              <a:t>Mianly</a:t>
            </a:r>
            <a:r>
              <a:rPr lang="en-US" sz="2400" b="1" i="1" dirty="0"/>
              <a:t> Concentrate on the Hair styles and lighting Effect:</a:t>
            </a:r>
            <a:endParaRPr lang="en-US" sz="2400" b="1" i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i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i="1" dirty="0"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i="1" dirty="0"/>
              <a:t>I .  </a:t>
            </a:r>
            <a:r>
              <a:rPr lang="en-US" sz="2800" i="1" dirty="0" err="1"/>
              <a:t>Intially</a:t>
            </a:r>
            <a:r>
              <a:rPr lang="en-US" sz="2800" i="1" dirty="0"/>
              <a:t> image of a particular person should be imported into blender software.</a:t>
            </a:r>
            <a:endParaRPr lang="en-US" sz="2800" i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i="1" dirty="0"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i="1" dirty="0"/>
              <a:t>II .  Add the plane into the environment and rotate and scale according to the picture in any one view like ( front view or side view )</a:t>
            </a:r>
            <a:endParaRPr lang="en-US" sz="2800" i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i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95497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BDBC69-6C3F-0D39-CF7C-8B4C8377AF07}"/>
              </a:ext>
            </a:extLst>
          </p:cNvPr>
          <p:cNvSpPr txBox="1"/>
          <p:nvPr/>
        </p:nvSpPr>
        <p:spPr>
          <a:xfrm>
            <a:off x="1186419" y="2110900"/>
            <a:ext cx="4243589" cy="368010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/>
              <a:t>By using the wireframe the image from the main source will be determined using dots as shown in figure.</a:t>
            </a:r>
            <a:endParaRPr lang="en-US" sz="24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cs typeface="Calibri"/>
              </a:rPr>
              <a:t>Then after by using the scale , grab and </a:t>
            </a:r>
            <a:r>
              <a:rPr lang="en-US" sz="2400" b="1" dirty="0" err="1">
                <a:cs typeface="Calibri"/>
              </a:rPr>
              <a:t>extrode</a:t>
            </a:r>
            <a:r>
              <a:rPr lang="en-US" sz="2400" b="1" dirty="0">
                <a:cs typeface="Calibri"/>
              </a:rPr>
              <a:t> </a:t>
            </a:r>
            <a:r>
              <a:rPr lang="en-US" sz="2400" b="1" dirty="0" err="1">
                <a:cs typeface="Calibri"/>
              </a:rPr>
              <a:t>funnctions</a:t>
            </a:r>
            <a:r>
              <a:rPr lang="en-US" sz="2400" b="1" dirty="0">
                <a:cs typeface="Calibri"/>
              </a:rPr>
              <a:t> we can extend the model into different dimensions.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33E365A-CB64-C0BC-D985-E1D3B04B00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34" r="1" b="43756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98986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0E626-EF65-1F9B-4ED0-C47887BF8F8C}"/>
              </a:ext>
            </a:extLst>
          </p:cNvPr>
          <p:cNvSpPr txBox="1"/>
          <p:nvPr/>
        </p:nvSpPr>
        <p:spPr>
          <a:xfrm>
            <a:off x="1071401" y="1593314"/>
            <a:ext cx="4243589" cy="332066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By using the sculpt Mode  We can get the different options as shown in figure.</a:t>
            </a:r>
            <a:endParaRPr lang="en-US" sz="2000" b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 From this</a:t>
            </a:r>
            <a:endParaRPr lang="en-US" sz="2000" b="1" dirty="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Add the Hair</a:t>
            </a:r>
            <a:endParaRPr lang="en-US" sz="2000" b="1" dirty="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Remove Hair</a:t>
            </a:r>
            <a:endParaRPr lang="en-US" sz="2000" b="1" dirty="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Increase the density of hair</a:t>
            </a:r>
            <a:endParaRPr lang="en-US" sz="2000" b="1" dirty="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Comb the hair</a:t>
            </a:r>
            <a:endParaRPr lang="en-US" sz="2000" b="1" dirty="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Increase length of hair</a:t>
            </a:r>
            <a:endParaRPr lang="en-US" sz="2000" b="1" dirty="0">
              <a:cs typeface="Calibri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Follow certain patterns in hair</a:t>
            </a:r>
            <a:endParaRPr lang="en-US" sz="2000" b="1" dirty="0">
              <a:cs typeface="Calibri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B4327720-49C4-9481-25F1-4A20877807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323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50756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4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E24B5B6D-A1BD-C083-AC46-8545ED6E13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467" r="-1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AA192A-0EF4-46F4-C8C7-686689CD6700}"/>
              </a:ext>
            </a:extLst>
          </p:cNvPr>
          <p:cNvSpPr txBox="1"/>
          <p:nvPr/>
        </p:nvSpPr>
        <p:spPr>
          <a:xfrm>
            <a:off x="6096844" y="1988240"/>
            <a:ext cx="5602010" cy="384366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i="1" dirty="0"/>
              <a:t>This is the final output where we added the hair and combed into different angles and changed into required type of frame.</a:t>
            </a:r>
            <a:endParaRPr lang="en-US" sz="3200" i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78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CB55A5-4C04-EE75-44D1-269CC6EB86AB}"/>
              </a:ext>
            </a:extLst>
          </p:cNvPr>
          <p:cNvSpPr txBox="1"/>
          <p:nvPr/>
        </p:nvSpPr>
        <p:spPr>
          <a:xfrm>
            <a:off x="1071401" y="2685993"/>
            <a:ext cx="4243589" cy="332066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</a:t>
            </a:r>
            <a:r>
              <a:rPr lang="en-US" sz="2400" dirty="0"/>
              <a:t>ow By using light we can vary the hair style and entire body by changing with light focus like    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Spot light</a:t>
            </a:r>
            <a:endParaRPr lang="en-US" dirty="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Sun light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Point Light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cs typeface="Calibri"/>
              </a:rPr>
              <a:t>Area Light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>
              <a:cs typeface="Calibri" panose="020F0502020204030204"/>
            </a:endParaRPr>
          </a:p>
        </p:txBody>
      </p:sp>
      <p:pic>
        <p:nvPicPr>
          <p:cNvPr id="3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4C3ECA4D-2461-68E7-1DB0-7E0824E689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81" r="11424" b="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29897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16D8DE4A-92B8-EA6C-C299-E40935E8CB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17" r="10850" b="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99D2FC-9EAE-CC00-8094-1760780B9073}"/>
              </a:ext>
            </a:extLst>
          </p:cNvPr>
          <p:cNvSpPr txBox="1"/>
          <p:nvPr/>
        </p:nvSpPr>
        <p:spPr>
          <a:xfrm>
            <a:off x="7531610" y="2434201"/>
            <a:ext cx="3822189" cy="374276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dirty="0"/>
              <a:t>This is how spot</a:t>
            </a:r>
            <a:endParaRPr lang="en-US" sz="3600" b="1" dirty="0"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dirty="0"/>
              <a:t> light will look likes when observe from different views</a:t>
            </a:r>
            <a:endParaRPr lang="en-US" sz="3600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8406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5EE7E375-59B4-1B3C-F2D4-29A685098C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3596" r="-1" b="8439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FDE25D45-EF8C-9CBB-F135-B9D943BDC3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041" r="-1" b="-1"/>
          <a:stretch/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A6F17F-11BF-7193-7229-2316667C78C7}"/>
              </a:ext>
            </a:extLst>
          </p:cNvPr>
          <p:cNvSpPr txBox="1"/>
          <p:nvPr/>
        </p:nvSpPr>
        <p:spPr>
          <a:xfrm>
            <a:off x="1240766" y="353219"/>
            <a:ext cx="5395912" cy="238760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Sun </a:t>
            </a:r>
            <a:r>
              <a:rPr lang="en-US" sz="28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Light Back view</a:t>
            </a:r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:</a:t>
            </a:r>
            <a:endParaRPr lang="en-US" sz="2800" b="1" kern="1200" dirty="0">
              <a:solidFill>
                <a:schemeClr val="bg1"/>
              </a:solidFill>
              <a:latin typeface="+mj-lt"/>
              <a:ea typeface="+mj-ea"/>
              <a:cs typeface="Calibri Light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800" b="1" kern="1200" dirty="0">
              <a:solidFill>
                <a:schemeClr val="bg1"/>
              </a:solidFill>
              <a:latin typeface="+mj-lt"/>
              <a:ea typeface="+mj-ea"/>
              <a:cs typeface="Calibri Ligh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92EC0F8-E158-4F84-924F-530DABCCB5B8}"/>
              </a:ext>
            </a:extLst>
          </p:cNvPr>
          <p:cNvSpPr txBox="1"/>
          <p:nvPr/>
        </p:nvSpPr>
        <p:spPr>
          <a:xfrm>
            <a:off x="1920815" y="4853796"/>
            <a:ext cx="2743200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Calibri Light"/>
                <a:cs typeface="Segoe UI"/>
              </a:rPr>
              <a:t>Sun Light Front view</a:t>
            </a:r>
            <a:endParaRPr lang="en-US" sz="2800" b="1" dirty="0">
              <a:latin typeface="Calibri Light"/>
              <a:cs typeface="Segoe UI"/>
            </a:endParaRPr>
          </a:p>
          <a:p>
            <a:r>
              <a:rPr lang="en-US" sz="2800" b="1" dirty="0">
                <a:latin typeface="Calibri Light"/>
                <a:cs typeface="Segoe UI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3275476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8D5616F9BF194488B07F0627BAB481" ma:contentTypeVersion="0" ma:contentTypeDescription="Create a new document." ma:contentTypeScope="" ma:versionID="a03a99aabb1e89e7b494f7f7c7c5383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6ff03dde4259c08ff71d8d05c94e2e9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A45360-03A4-4567-9FDE-03C8691D85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CC52CD1-58C0-485B-9619-B9EBD43EE18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54A7D69-8D57-4DF2-9544-252FB4EB028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4750</TotalTime>
  <Words>46</Words>
  <Application>Microsoft Office PowerPoint</Application>
  <PresentationFormat>Widescreen</PresentationFormat>
  <Paragraphs>14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Saad Hashmi/Tech Mgmt /SRI-Bangalore/Professional/삼성전자</dc:creator>
  <cp:lastModifiedBy>Parina Ajay Kolhe/Tech Mgmt /SRI-Bangalore/Professional/삼성전자</cp:lastModifiedBy>
  <cp:revision>539</cp:revision>
  <cp:lastPrinted>2019-06-27T12:08:24Z</cp:lastPrinted>
  <dcterms:created xsi:type="dcterms:W3CDTF">2019-04-12T08:37:01Z</dcterms:created>
  <dcterms:modified xsi:type="dcterms:W3CDTF">2023-03-26T11:57:04Z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C:\Users\parina.kolhe\Downloads\MEntor_Feedback\MSRIT\Intelligent Bixby responses using collaborative recommendations_feedback.pptx</vt:lpwstr>
  </property>
  <property fmtid="{D5CDD505-2E9C-101B-9397-08002B2CF9AE}" pid="4" name="ContentTypeId">
    <vt:lpwstr>0x010100168D5616F9BF194488B07F0627BAB481</vt:lpwstr>
  </property>
</Properties>
</file>

<file path=docProps/thumbnail.jpeg>
</file>